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5" r:id="rId3"/>
    <p:sldId id="267" r:id="rId4"/>
    <p:sldId id="268" r:id="rId5"/>
    <p:sldId id="269" r:id="rId6"/>
    <p:sldId id="271" r:id="rId7"/>
    <p:sldId id="272" r:id="rId8"/>
    <p:sldId id="273" r:id="rId9"/>
    <p:sldId id="274" r:id="rId10"/>
    <p:sldId id="276" r:id="rId11"/>
    <p:sldId id="275" r:id="rId12"/>
    <p:sldId id="277" r:id="rId13"/>
    <p:sldId id="293" r:id="rId14"/>
    <p:sldId id="278" r:id="rId15"/>
    <p:sldId id="279" r:id="rId16"/>
    <p:sldId id="281" r:id="rId17"/>
    <p:sldId id="283" r:id="rId18"/>
    <p:sldId id="282" r:id="rId19"/>
    <p:sldId id="284" r:id="rId20"/>
    <p:sldId id="285" r:id="rId21"/>
    <p:sldId id="288" r:id="rId22"/>
    <p:sldId id="290" r:id="rId23"/>
    <p:sldId id="289" r:id="rId24"/>
    <p:sldId id="286" r:id="rId25"/>
    <p:sldId id="287" r:id="rId26"/>
    <p:sldId id="292" r:id="rId27"/>
  </p:sldIdLst>
  <p:sldSz cx="9144000" cy="6858000" type="screen4x3"/>
  <p:notesSz cx="6797675" cy="9928225"/>
  <p:embeddedFontLs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Verdana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346" cy="496412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760" y="0"/>
            <a:ext cx="2945346" cy="496412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r">
              <a:defRPr sz="1200"/>
            </a:lvl1pPr>
          </a:lstStyle>
          <a:p>
            <a:fld id="{FF707879-DF9E-4E09-89AE-C62327810B0C}" type="datetimeFigureOut">
              <a:rPr lang="en-NZ" smtClean="0"/>
              <a:pPr/>
              <a:t>26/08/2011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238"/>
            <a:ext cx="2945346" cy="496412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760" y="9430238"/>
            <a:ext cx="2945346" cy="496412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r">
              <a:defRPr sz="1200"/>
            </a:lvl1pPr>
          </a:lstStyle>
          <a:p>
            <a:fld id="{2FF5D721-D904-49E7-B82F-22F81B20FDA1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2329" tIns="46165" rIns="92329" bIns="46165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2329" tIns="46165" rIns="92329" bIns="46165" rtlCol="0"/>
          <a:lstStyle>
            <a:lvl1pPr algn="r">
              <a:defRPr sz="1200"/>
            </a:lvl1pPr>
          </a:lstStyle>
          <a:p>
            <a:fld id="{6E2233C6-A802-4FF7-A3CE-F0978BDCC45F}" type="datetimeFigureOut">
              <a:rPr lang="en-NZ" smtClean="0"/>
              <a:pPr/>
              <a:t>26/08/2011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29" tIns="46165" rIns="92329" bIns="46165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2329" tIns="46165" rIns="92329" bIns="461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2329" tIns="46165" rIns="92329" bIns="46165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2329" tIns="46165" rIns="92329" bIns="46165" rtlCol="0" anchor="b"/>
          <a:lstStyle>
            <a:lvl1pPr algn="r">
              <a:defRPr sz="1200"/>
            </a:lvl1pPr>
          </a:lstStyle>
          <a:p>
            <a:fld id="{44329D30-9862-4E5F-A18E-4D4698A1AC13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smtClean="0">
                <a:latin typeface="Arial"/>
              </a:rPr>
              <a:t>Bay of Plenty Regional Policy Statement: Key policies</a:t>
            </a:r>
          </a:p>
          <a:p>
            <a:endParaRPr lang="en-NZ" smtClean="0">
              <a:latin typeface="Arial"/>
            </a:endParaRPr>
          </a:p>
          <a:p>
            <a:r>
              <a:rPr lang="en-NZ" smtClean="0">
                <a:latin typeface="Arial"/>
              </a:rPr>
              <a:t>Also worth noting the issues regarding resource management issues of significance to iwi authorities:</a:t>
            </a:r>
          </a:p>
          <a:p>
            <a:r>
              <a:rPr lang="en-NZ" smtClean="0">
                <a:latin typeface="Arial"/>
              </a:rPr>
              <a:t>Recognition of kaitiakitanga and Te Tiriti o Waitangi principles</a:t>
            </a:r>
          </a:p>
          <a:p>
            <a:r>
              <a:rPr lang="en-NZ" smtClean="0">
                <a:latin typeface="Arial"/>
              </a:rPr>
              <a:t>Protection of tangata whenua environmental principles</a:t>
            </a:r>
          </a:p>
          <a:p>
            <a:r>
              <a:rPr lang="en-NZ" smtClean="0">
                <a:latin typeface="Arial"/>
              </a:rPr>
              <a:t>Inclusion of tangata whenua in resource management decision making</a:t>
            </a:r>
          </a:p>
          <a:p>
            <a:r>
              <a:rPr lang="en-NZ" smtClean="0">
                <a:latin typeface="Arial"/>
              </a:rPr>
              <a:t>Degradation of mauri</a:t>
            </a:r>
          </a:p>
          <a:p>
            <a:r>
              <a:rPr lang="en-NZ" smtClean="0">
                <a:latin typeface="Arial"/>
              </a:rPr>
              <a:t>Developing Maori land</a:t>
            </a:r>
          </a:p>
          <a:p>
            <a:r>
              <a:rPr lang="en-NZ" smtClean="0">
                <a:latin typeface="Arial"/>
              </a:rPr>
              <a:t>Recognition and provision for iwi/hapu resource management plans</a:t>
            </a:r>
          </a:p>
          <a:p>
            <a:r>
              <a:rPr lang="en-NZ" smtClean="0">
                <a:latin typeface="Arial"/>
              </a:rPr>
              <a:t>Damage and destruction of special cultural sites</a:t>
            </a:r>
          </a:p>
          <a:p>
            <a:endParaRPr lang="en-NZ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29D30-9862-4E5F-A18E-4D4698A1AC13}" type="slidenum">
              <a:rPr lang="en-NZ" smtClean="0"/>
              <a:pPr/>
              <a:t>1</a:t>
            </a:fld>
            <a:endParaRPr lang="en-N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9A90CD-CDD3-4304-924C-E84A3D013FCF}" type="slidenum">
              <a:rPr lang="en-US" smtClean="0"/>
              <a:pPr>
                <a:defRPr/>
              </a:pPr>
              <a:t>4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7DB041-241A-4F61-8FD3-DB3DA3AE439F}" type="slidenum">
              <a:rPr lang="en-US" smtClean="0"/>
              <a:pPr>
                <a:defRPr/>
              </a:pPr>
              <a:t>5</a:t>
            </a:fld>
            <a:endParaRPr lang="en-US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2130425"/>
            <a:ext cx="604644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3886200"/>
            <a:ext cx="536064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‹#›</a:t>
            </a:fld>
            <a:endParaRPr lang="en-NZ"/>
          </a:p>
        </p:txBody>
      </p:sp>
      <p:pic>
        <p:nvPicPr>
          <p:cNvPr id="7" name="Picture 7" descr="Logo-Report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286500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B0C21C-2F24-4658-86CA-C770DDE11DA2}" type="datetimeFigureOut">
              <a:rPr lang="en-NZ" smtClean="0"/>
              <a:pPr/>
              <a:t>26/08/2011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‹#›</a:t>
            </a:fld>
            <a:endParaRPr lang="en-NZ"/>
          </a:p>
        </p:txBody>
      </p:sp>
      <p:pic>
        <p:nvPicPr>
          <p:cNvPr id="7" name="Picture 7" descr="Logo-Report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286500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‹#›</a:t>
            </a:fld>
            <a:endParaRPr lang="en-NZ"/>
          </a:p>
        </p:txBody>
      </p:sp>
      <p:pic>
        <p:nvPicPr>
          <p:cNvPr id="7" name="Picture 7" descr="Logo-Report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286500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750"/>
            <a:ext cx="8229600" cy="584775"/>
          </a:xfr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NZ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‹#›</a:t>
            </a:fld>
            <a:endParaRPr lang="en-NZ"/>
          </a:p>
        </p:txBody>
      </p:sp>
      <p:pic>
        <p:nvPicPr>
          <p:cNvPr id="8" name="Picture 7" descr="Logo-Report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286500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‹#›</a:t>
            </a:fld>
            <a:endParaRPr lang="en-NZ"/>
          </a:p>
        </p:txBody>
      </p:sp>
      <p:pic>
        <p:nvPicPr>
          <p:cNvPr id="10" name="Picture 7" descr="Logo-Report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286500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‹#›</a:t>
            </a:fld>
            <a:endParaRPr lang="en-NZ"/>
          </a:p>
        </p:txBody>
      </p:sp>
      <p:pic>
        <p:nvPicPr>
          <p:cNvPr id="6" name="Picture 7" descr="Logo-Report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286500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‹#›</a:t>
            </a:fld>
            <a:endParaRPr lang="en-NZ"/>
          </a:p>
        </p:txBody>
      </p:sp>
      <p:pic>
        <p:nvPicPr>
          <p:cNvPr id="5" name="Picture 7" descr="Logo-Report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286500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‹#›</a:t>
            </a:fld>
            <a:endParaRPr lang="en-NZ"/>
          </a:p>
        </p:txBody>
      </p:sp>
      <p:pic>
        <p:nvPicPr>
          <p:cNvPr id="8" name="Picture 7" descr="Logo-Report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286500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‹#›</a:t>
            </a:fld>
            <a:endParaRPr lang="en-NZ"/>
          </a:p>
        </p:txBody>
      </p:sp>
      <p:pic>
        <p:nvPicPr>
          <p:cNvPr id="8" name="Picture 7" descr="Logo-Report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286500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53750"/>
            <a:ext cx="8229600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02229-BD15-437F-B11C-6A845A2332CB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en-NZ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Adrian.field@synergia.co.n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7824" y="2180190"/>
            <a:ext cx="5470376" cy="1077218"/>
          </a:xfrm>
        </p:spPr>
        <p:txBody>
          <a:bodyPr wrap="square">
            <a:spAutoFit/>
          </a:bodyPr>
          <a:lstStyle/>
          <a:p>
            <a:r>
              <a:rPr lang="en-NZ" dirty="0" smtClean="0"/>
              <a:t>Influencing decision-making in health and wellbeing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1</a:t>
            </a:fld>
            <a:endParaRPr lang="en-NZ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844675"/>
            <a:ext cx="22479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843213" y="3367088"/>
            <a:ext cx="5545137" cy="0"/>
          </a:xfrm>
          <a:prstGeom prst="line">
            <a:avLst/>
          </a:prstGeom>
          <a:noFill/>
          <a:ln w="19050">
            <a:solidFill>
              <a:srgbClr val="ADAFB2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8" name="TextBox 7"/>
          <p:cNvSpPr txBox="1"/>
          <p:nvPr/>
        </p:nvSpPr>
        <p:spPr>
          <a:xfrm>
            <a:off x="2987675" y="3644900"/>
            <a:ext cx="5184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NZ" dirty="0" smtClean="0"/>
              <a:t>Reflections from health impact assessments </a:t>
            </a:r>
            <a:br>
              <a:rPr lang="en-NZ" dirty="0" smtClean="0"/>
            </a:br>
            <a:r>
              <a:rPr lang="en-NZ" dirty="0" smtClean="0"/>
              <a:t>in Auckland 2007-2010</a:t>
            </a:r>
            <a:endParaRPr lang="en-NZ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987674" y="4437112"/>
            <a:ext cx="43926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300" dirty="0" smtClean="0">
                <a:latin typeface="Calibri" pitchFamily="34" charset="0"/>
              </a:rPr>
              <a:t>Adrian Field </a:t>
            </a:r>
          </a:p>
          <a:p>
            <a:r>
              <a:rPr lang="en-US" sz="1300" dirty="0" smtClean="0">
                <a:latin typeface="Calibri" pitchFamily="34" charset="0"/>
              </a:rPr>
              <a:t>Kim Arcus</a:t>
            </a:r>
          </a:p>
          <a:p>
            <a:r>
              <a:rPr lang="en-US" sz="1300" dirty="0" smtClean="0">
                <a:latin typeface="Calibri" pitchFamily="34" charset="0"/>
              </a:rPr>
              <a:t>Megan Tunks</a:t>
            </a:r>
          </a:p>
          <a:p>
            <a:endParaRPr lang="en-US" sz="1300" dirty="0" smtClean="0">
              <a:latin typeface="Calibri" pitchFamily="34" charset="0"/>
            </a:endParaRPr>
          </a:p>
          <a:p>
            <a:r>
              <a:rPr lang="en-US" sz="1300" dirty="0" smtClean="0">
                <a:latin typeface="Calibri" pitchFamily="34" charset="0"/>
              </a:rPr>
              <a:t>Paper presented to 2011 Australasian Evaluation Conference, 31 August – 2 September 2011</a:t>
            </a:r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749"/>
            <a:ext cx="8229600" cy="584775"/>
          </a:xfrm>
        </p:spPr>
        <p:txBody>
          <a:bodyPr/>
          <a:lstStyle/>
          <a:p>
            <a:pPr>
              <a:defRPr/>
            </a:pPr>
            <a:r>
              <a:rPr lang="en-NZ" dirty="0" smtClean="0"/>
              <a:t>Auckland Regional Land Transport Strategy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065315"/>
          </a:xfrm>
        </p:spPr>
        <p:txBody>
          <a:bodyPr/>
          <a:lstStyle/>
          <a:p>
            <a:pPr>
              <a:defRPr/>
            </a:pPr>
            <a:r>
              <a:rPr lang="en-NZ" dirty="0" smtClean="0"/>
              <a:t>Early stage of strategy</a:t>
            </a:r>
          </a:p>
          <a:p>
            <a:pPr>
              <a:defRPr/>
            </a:pPr>
            <a:r>
              <a:rPr lang="en-NZ" dirty="0" smtClean="0"/>
              <a:t>HIA to inform development </a:t>
            </a:r>
          </a:p>
          <a:p>
            <a:pPr>
              <a:defRPr/>
            </a:pPr>
            <a:r>
              <a:rPr lang="en-NZ" dirty="0" smtClean="0"/>
              <a:t>Review strategic options</a:t>
            </a:r>
          </a:p>
          <a:p>
            <a:pPr>
              <a:defRPr/>
            </a:pPr>
            <a:r>
              <a:rPr lang="en-NZ" dirty="0" smtClean="0"/>
              <a:t>Input ahead of public consultation</a:t>
            </a:r>
          </a:p>
          <a:p>
            <a:pPr>
              <a:defRPr/>
            </a:pPr>
            <a:r>
              <a:rPr lang="en-NZ" dirty="0" smtClean="0"/>
              <a:t>HIA conducted over 2008-09</a:t>
            </a:r>
          </a:p>
          <a:p>
            <a:pPr>
              <a:defRPr/>
            </a:pPr>
            <a:r>
              <a:rPr lang="en-NZ" dirty="0" smtClean="0">
                <a:solidFill>
                  <a:schemeClr val="accent2">
                    <a:lumMod val="75000"/>
                  </a:schemeClr>
                </a:solidFill>
              </a:rPr>
              <a:t>Emissions, safety, access and mobility, active transport</a:t>
            </a:r>
          </a:p>
          <a:p>
            <a:pPr>
              <a:defRPr/>
            </a:pPr>
            <a:endParaRPr lang="en-NZ" dirty="0"/>
          </a:p>
        </p:txBody>
      </p:sp>
      <p:pic>
        <p:nvPicPr>
          <p:cNvPr id="1741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2385" y="6118861"/>
            <a:ext cx="2164031" cy="59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128493"/>
            <a:ext cx="1342901" cy="62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86375" y="1500188"/>
            <a:ext cx="2286000" cy="1714500"/>
          </a:xfrm>
          <a:noFill/>
        </p:spPr>
      </p:pic>
      <p:pic>
        <p:nvPicPr>
          <p:cNvPr id="17415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3357563"/>
            <a:ext cx="2190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 descr="DSCF228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3" y="3357563"/>
            <a:ext cx="18748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750"/>
            <a:ext cx="8229600" cy="584775"/>
          </a:xfrm>
        </p:spPr>
        <p:txBody>
          <a:bodyPr/>
          <a:lstStyle/>
          <a:p>
            <a:pPr>
              <a:defRPr/>
            </a:pPr>
            <a:r>
              <a:rPr lang="en-NZ" dirty="0" smtClean="0"/>
              <a:t>Manukau Built Form &amp; Spatial Structure Plan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600200"/>
            <a:ext cx="3854202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NZ" dirty="0" smtClean="0"/>
              <a:t>Plan developed and adopted by MCC</a:t>
            </a:r>
          </a:p>
          <a:p>
            <a:pPr>
              <a:defRPr/>
            </a:pPr>
            <a:r>
              <a:rPr lang="en-NZ" dirty="0" smtClean="0"/>
              <a:t>Health issues to be considered in implementation</a:t>
            </a:r>
          </a:p>
          <a:p>
            <a:pPr>
              <a:defRPr/>
            </a:pPr>
            <a:r>
              <a:rPr lang="en-NZ" dirty="0" smtClean="0"/>
              <a:t>Setting 50-year vision for urban, cultural, and social landscape</a:t>
            </a:r>
          </a:p>
          <a:p>
            <a:pPr>
              <a:defRPr/>
            </a:pPr>
            <a:r>
              <a:rPr lang="en-NZ" dirty="0" smtClean="0"/>
              <a:t>Block and street level</a:t>
            </a:r>
          </a:p>
          <a:p>
            <a:pPr>
              <a:defRPr/>
            </a:pPr>
            <a:r>
              <a:rPr lang="en-NZ" dirty="0" smtClean="0"/>
              <a:t>HIA conducted over 2008-09</a:t>
            </a:r>
          </a:p>
          <a:p>
            <a:pPr>
              <a:defRPr/>
            </a:pPr>
            <a:r>
              <a:rPr lang="en-NZ" dirty="0" smtClean="0">
                <a:solidFill>
                  <a:schemeClr val="accent2">
                    <a:lumMod val="75000"/>
                  </a:schemeClr>
                </a:solidFill>
              </a:rPr>
              <a:t>Active transport, access, liveability and vitality, safety</a:t>
            </a:r>
            <a:endParaRPr lang="en-NZ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91025" y="1714500"/>
            <a:ext cx="4538663" cy="2581275"/>
          </a:xfrm>
          <a:noFill/>
        </p:spPr>
      </p:pic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613677"/>
            <a:ext cx="1331640" cy="58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MC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9033" y="4941168"/>
            <a:ext cx="451319" cy="93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/>
          <p:cNvPicPr>
            <a:picLocks noChangeAspect="1" noChangeArrowheads="1"/>
          </p:cNvPicPr>
          <p:nvPr/>
        </p:nvPicPr>
        <p:blipFill>
          <a:blip r:embed="rId5" cstate="print"/>
          <a:srcRect l="23474" t="15698" r="23695" b="13681"/>
          <a:stretch>
            <a:fillRect/>
          </a:stretch>
        </p:blipFill>
        <p:spPr bwMode="auto">
          <a:xfrm>
            <a:off x="7960179" y="5233003"/>
            <a:ext cx="1004309" cy="100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P10204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5" y="4572000"/>
            <a:ext cx="2238375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Wiri Spatial Structure Plan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 smtClean="0"/>
              <a:t>Low-income suburb adjoining Manukau</a:t>
            </a:r>
          </a:p>
          <a:p>
            <a:r>
              <a:rPr lang="en-NZ" dirty="0" smtClean="0"/>
              <a:t>Opportunity to review draft plan with community input</a:t>
            </a:r>
          </a:p>
          <a:p>
            <a:r>
              <a:rPr lang="en-NZ" dirty="0" smtClean="0"/>
              <a:t>HIA led by Manukau the Healthy City, with Synergia providing support</a:t>
            </a:r>
          </a:p>
          <a:p>
            <a:r>
              <a:rPr lang="en-NZ" dirty="0" smtClean="0"/>
              <a:t>HIA conducted May-September 2010</a:t>
            </a:r>
          </a:p>
          <a:p>
            <a:pPr>
              <a:defRPr/>
            </a:pPr>
            <a:r>
              <a:rPr lang="en-NZ" dirty="0" smtClean="0">
                <a:solidFill>
                  <a:schemeClr val="accent2">
                    <a:lumMod val="75000"/>
                  </a:schemeClr>
                </a:solidFill>
              </a:rPr>
              <a:t>Access, housing, safety, economic potential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12</a:t>
            </a:fld>
            <a:endParaRPr lang="en-N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5952" y="1600200"/>
            <a:ext cx="31830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013176"/>
            <a:ext cx="1331640" cy="58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MC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4750" y="5297405"/>
            <a:ext cx="451319" cy="93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 l="23474" t="15698" r="23695" b="13681"/>
          <a:stretch>
            <a:fillRect/>
          </a:stretch>
        </p:blipFill>
        <p:spPr bwMode="auto">
          <a:xfrm>
            <a:off x="3635896" y="5589240"/>
            <a:ext cx="1004309" cy="100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en-NZ" dirty="0" smtClean="0"/>
              <a:t>“First we form the cities, </a:t>
            </a:r>
          </a:p>
          <a:p>
            <a:pPr algn="ctr">
              <a:buNone/>
            </a:pPr>
            <a:r>
              <a:rPr lang="en-NZ" dirty="0" smtClean="0"/>
              <a:t>and then the cities form us.”</a:t>
            </a:r>
          </a:p>
          <a:p>
            <a:pPr algn="ctr">
              <a:buNone/>
            </a:pPr>
            <a:endParaRPr lang="en-NZ" dirty="0" smtClean="0"/>
          </a:p>
          <a:p>
            <a:pPr algn="ctr">
              <a:buNone/>
            </a:pPr>
            <a:r>
              <a:rPr lang="en-NZ" dirty="0" smtClean="0"/>
              <a:t>(Jan </a:t>
            </a:r>
            <a:r>
              <a:rPr lang="en-NZ" dirty="0" err="1" smtClean="0"/>
              <a:t>Gehl</a:t>
            </a:r>
            <a:r>
              <a:rPr lang="en-NZ" dirty="0" smtClean="0"/>
              <a:t>, 2001)</a:t>
            </a:r>
            <a:endParaRPr lang="en-NZ" dirty="0"/>
          </a:p>
        </p:txBody>
      </p:sp>
      <p:pic>
        <p:nvPicPr>
          <p:cNvPr id="7" name="Content Placeholder 6" descr="MCC carpar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3501008"/>
            <a:ext cx="3877161" cy="255671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13</a:t>
            </a:fld>
            <a:endParaRPr lang="en-NZ"/>
          </a:p>
        </p:txBody>
      </p:sp>
      <p:pic>
        <p:nvPicPr>
          <p:cNvPr id="8" name="Picture 7" descr="McBillboar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404664"/>
            <a:ext cx="4330452" cy="336043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5378" y="4077072"/>
            <a:ext cx="4344967" cy="200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64088" y="6165304"/>
            <a:ext cx="29593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N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Economist, December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707886"/>
          </a:xfrm>
        </p:spPr>
        <p:txBody>
          <a:bodyPr/>
          <a:lstStyle/>
          <a:p>
            <a:r>
              <a:rPr lang="en-NZ" dirty="0" smtClean="0"/>
              <a:t>Approaches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14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NZ" dirty="0" smtClean="0"/>
              <a:t>Common approaches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NZ" dirty="0" smtClean="0"/>
              <a:t>Scoping workshops</a:t>
            </a:r>
          </a:p>
          <a:p>
            <a:pPr>
              <a:defRPr/>
            </a:pPr>
            <a:r>
              <a:rPr lang="en-NZ" dirty="0" smtClean="0"/>
              <a:t>Stakeholder appraisal workshops</a:t>
            </a:r>
          </a:p>
          <a:p>
            <a:pPr>
              <a:defRPr/>
            </a:pPr>
            <a:r>
              <a:rPr lang="en-NZ" dirty="0" smtClean="0">
                <a:solidFill>
                  <a:schemeClr val="accent2">
                    <a:lumMod val="75000"/>
                  </a:schemeClr>
                </a:solidFill>
              </a:rPr>
              <a:t>Whanau ora HIA processes</a:t>
            </a:r>
          </a:p>
          <a:p>
            <a:pPr>
              <a:defRPr/>
            </a:pPr>
            <a:r>
              <a:rPr lang="en-NZ" dirty="0" smtClean="0"/>
              <a:t>Key informant interviews</a:t>
            </a:r>
          </a:p>
          <a:p>
            <a:pPr>
              <a:defRPr/>
            </a:pPr>
            <a:r>
              <a:rPr lang="en-NZ" dirty="0" smtClean="0"/>
              <a:t>Report and recommendations</a:t>
            </a:r>
          </a:p>
          <a:p>
            <a:pPr>
              <a:defRPr/>
            </a:pPr>
            <a:r>
              <a:rPr lang="en-NZ" dirty="0" smtClean="0"/>
              <a:t>Most were 7-8 month processes with intensive periods</a:t>
            </a:r>
          </a:p>
        </p:txBody>
      </p:sp>
      <p:sp>
        <p:nvSpPr>
          <p:cNvPr id="5" name="Oval 4"/>
          <p:cNvSpPr/>
          <p:nvPr/>
        </p:nvSpPr>
        <p:spPr>
          <a:xfrm>
            <a:off x="4644008" y="1340768"/>
            <a:ext cx="2016224" cy="19373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1400" dirty="0"/>
              <a:t>Health:</a:t>
            </a:r>
          </a:p>
          <a:p>
            <a:pPr algn="ctr">
              <a:defRPr/>
            </a:pPr>
            <a:r>
              <a:rPr lang="en-NZ" sz="1200" dirty="0"/>
              <a:t>Public Health Service</a:t>
            </a:r>
          </a:p>
          <a:p>
            <a:pPr algn="ctr">
              <a:defRPr/>
            </a:pPr>
            <a:r>
              <a:rPr lang="en-NZ" sz="1200" dirty="0"/>
              <a:t>District Health Boards</a:t>
            </a:r>
          </a:p>
          <a:p>
            <a:pPr algn="ctr">
              <a:defRPr/>
            </a:pPr>
            <a:r>
              <a:rPr lang="en-NZ" sz="1200" dirty="0"/>
              <a:t>Primary Healthcare Organisations </a:t>
            </a:r>
          </a:p>
          <a:p>
            <a:pPr algn="ctr">
              <a:defRPr/>
            </a:pPr>
            <a:r>
              <a:rPr lang="en-NZ" sz="1200" dirty="0"/>
              <a:t>Maori Providers</a:t>
            </a:r>
          </a:p>
        </p:txBody>
      </p:sp>
      <p:sp>
        <p:nvSpPr>
          <p:cNvPr id="6" name="Oval 5"/>
          <p:cNvSpPr/>
          <p:nvPr/>
        </p:nvSpPr>
        <p:spPr>
          <a:xfrm>
            <a:off x="6444208" y="1340768"/>
            <a:ext cx="2139702" cy="200937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Social Sector:</a:t>
            </a:r>
          </a:p>
          <a:p>
            <a:pPr algn="ctr">
              <a:defRPr/>
            </a:pPr>
            <a:r>
              <a:rPr lang="en-N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Housing New Zealand</a:t>
            </a:r>
          </a:p>
          <a:p>
            <a:pPr algn="ctr">
              <a:defRPr/>
            </a:pPr>
            <a:r>
              <a:rPr lang="en-N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 and Income NZ</a:t>
            </a:r>
          </a:p>
          <a:p>
            <a:pPr algn="ctr">
              <a:defRPr/>
            </a:pPr>
            <a:r>
              <a:rPr lang="en-N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Ministry of Education</a:t>
            </a:r>
          </a:p>
          <a:p>
            <a:pPr algn="ctr">
              <a:defRPr/>
            </a:pPr>
            <a:r>
              <a:rPr lang="en-N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Schools</a:t>
            </a:r>
          </a:p>
          <a:p>
            <a:pPr algn="ctr">
              <a:defRPr/>
            </a:pPr>
            <a:r>
              <a:rPr lang="en-N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Police</a:t>
            </a:r>
          </a:p>
          <a:p>
            <a:pPr algn="ctr">
              <a:defRPr/>
            </a:pPr>
            <a:r>
              <a:rPr lang="en-N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MSD</a:t>
            </a:r>
          </a:p>
        </p:txBody>
      </p:sp>
      <p:sp>
        <p:nvSpPr>
          <p:cNvPr id="7" name="Oval 6"/>
          <p:cNvSpPr/>
          <p:nvPr/>
        </p:nvSpPr>
        <p:spPr>
          <a:xfrm>
            <a:off x="4572000" y="3219822"/>
            <a:ext cx="2016225" cy="193737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1400" dirty="0">
                <a:solidFill>
                  <a:schemeClr val="bg1"/>
                </a:solidFill>
              </a:rPr>
              <a:t>Local Government:</a:t>
            </a:r>
          </a:p>
          <a:p>
            <a:pPr algn="ctr">
              <a:defRPr/>
            </a:pPr>
            <a:r>
              <a:rPr lang="en-NZ" sz="1200" dirty="0">
                <a:solidFill>
                  <a:schemeClr val="bg1"/>
                </a:solidFill>
              </a:rPr>
              <a:t>District/City</a:t>
            </a:r>
            <a:r>
              <a:rPr lang="en-NZ" sz="1200" dirty="0" smtClean="0">
                <a:solidFill>
                  <a:schemeClr val="bg1"/>
                </a:solidFill>
              </a:rPr>
              <a:t>/ Regional </a:t>
            </a:r>
            <a:r>
              <a:rPr lang="en-NZ" sz="1200" dirty="0">
                <a:solidFill>
                  <a:schemeClr val="bg1"/>
                </a:solidFill>
              </a:rPr>
              <a:t>Councils</a:t>
            </a:r>
          </a:p>
          <a:p>
            <a:pPr algn="ctr">
              <a:defRPr/>
            </a:pPr>
            <a:r>
              <a:rPr lang="en-NZ" sz="1200" dirty="0" smtClean="0">
                <a:solidFill>
                  <a:schemeClr val="bg1"/>
                </a:solidFill>
              </a:rPr>
              <a:t>ARTA</a:t>
            </a:r>
          </a:p>
          <a:p>
            <a:pPr algn="ctr">
              <a:defRPr/>
            </a:pPr>
            <a:r>
              <a:rPr lang="en-NZ" sz="1200" dirty="0" smtClean="0">
                <a:solidFill>
                  <a:schemeClr val="bg1"/>
                </a:solidFill>
              </a:rPr>
              <a:t>(all now amalgamated)</a:t>
            </a:r>
            <a:endParaRPr lang="en-NZ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NZ" sz="12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444208" y="3212976"/>
            <a:ext cx="2016224" cy="193737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Other:</a:t>
            </a:r>
          </a:p>
          <a:p>
            <a:pPr algn="ctr">
              <a:defRPr/>
            </a:pPr>
            <a:r>
              <a:rPr lang="en-N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Iwi</a:t>
            </a:r>
          </a:p>
          <a:p>
            <a:pPr algn="ctr">
              <a:defRPr/>
            </a:pPr>
            <a:r>
              <a:rPr lang="en-N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Pacific organisations</a:t>
            </a:r>
          </a:p>
          <a:p>
            <a:pPr algn="ctr">
              <a:defRPr/>
            </a:pPr>
            <a:r>
              <a:rPr lang="en-N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NZ Defence Force</a:t>
            </a:r>
          </a:p>
          <a:p>
            <a:pPr algn="ctr">
              <a:defRPr/>
            </a:pPr>
            <a:r>
              <a:rPr lang="en-N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NGOs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build="allAtOnce" animBg="1"/>
      <p:bldP spid="8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NZ" dirty="0" smtClean="0"/>
              <a:t>Exploring impacts and enablers</a:t>
            </a:r>
          </a:p>
        </p:txBody>
      </p:sp>
      <p:sp>
        <p:nvSpPr>
          <p:cNvPr id="4" name="Oval 3"/>
          <p:cNvSpPr/>
          <p:nvPr/>
        </p:nvSpPr>
        <p:spPr>
          <a:xfrm>
            <a:off x="3643313" y="3022624"/>
            <a:ext cx="1643062" cy="1500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2000" dirty="0"/>
              <a:t>HIA</a:t>
            </a:r>
          </a:p>
          <a:p>
            <a:pPr algn="ctr">
              <a:defRPr/>
            </a:pPr>
            <a:r>
              <a:rPr lang="en-NZ" sz="2000" dirty="0"/>
              <a:t>appraisal</a:t>
            </a:r>
          </a:p>
        </p:txBody>
      </p:sp>
      <p:sp>
        <p:nvSpPr>
          <p:cNvPr id="5" name="Oval 4"/>
          <p:cNvSpPr/>
          <p:nvPr/>
        </p:nvSpPr>
        <p:spPr>
          <a:xfrm>
            <a:off x="1643063" y="2022499"/>
            <a:ext cx="2071687" cy="10715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dirty="0"/>
              <a:t>Potentially positive impacts</a:t>
            </a:r>
          </a:p>
        </p:txBody>
      </p:sp>
      <p:sp>
        <p:nvSpPr>
          <p:cNvPr id="7" name="Oval 6"/>
          <p:cNvSpPr/>
          <p:nvPr/>
        </p:nvSpPr>
        <p:spPr>
          <a:xfrm>
            <a:off x="5286375" y="1951062"/>
            <a:ext cx="2071688" cy="107156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dirty="0"/>
              <a:t>Potentially negative impacts</a:t>
            </a:r>
          </a:p>
        </p:txBody>
      </p:sp>
      <p:sp>
        <p:nvSpPr>
          <p:cNvPr id="8" name="Oval 7"/>
          <p:cNvSpPr/>
          <p:nvPr/>
        </p:nvSpPr>
        <p:spPr>
          <a:xfrm>
            <a:off x="5715000" y="4094187"/>
            <a:ext cx="2500313" cy="135731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dirty="0"/>
              <a:t>What needs to be in place to ensure positive outcomes?</a:t>
            </a:r>
          </a:p>
        </p:txBody>
      </p:sp>
      <p:sp>
        <p:nvSpPr>
          <p:cNvPr id="9" name="Oval 8"/>
          <p:cNvSpPr/>
          <p:nvPr/>
        </p:nvSpPr>
        <p:spPr>
          <a:xfrm>
            <a:off x="857250" y="4165624"/>
            <a:ext cx="2500313" cy="135731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dirty="0"/>
              <a:t>How do ensure those actions occur?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00875" y="3665562"/>
            <a:ext cx="14287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63" y="3590949"/>
            <a:ext cx="17859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Strategic/policy foundations</a:t>
            </a:r>
          </a:p>
        </p:txBody>
      </p:sp>
      <p:cxnSp>
        <p:nvCxnSpPr>
          <p:cNvPr id="17" name="Straight Connector 16"/>
          <p:cNvCxnSpPr>
            <a:stCxn id="4" idx="1"/>
            <a:endCxn id="5" idx="5"/>
          </p:cNvCxnSpPr>
          <p:nvPr/>
        </p:nvCxnSpPr>
        <p:spPr>
          <a:xfrm rot="16200000" flipV="1">
            <a:off x="3495676" y="2852761"/>
            <a:ext cx="304800" cy="473075"/>
          </a:xfrm>
          <a:prstGeom prst="line">
            <a:avLst/>
          </a:prstGeom>
          <a:ln w="190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7"/>
            <a:endCxn id="7" idx="3"/>
          </p:cNvCxnSpPr>
          <p:nvPr/>
        </p:nvCxnSpPr>
        <p:spPr>
          <a:xfrm rot="5400000" flipH="1" flipV="1">
            <a:off x="5129213" y="2781324"/>
            <a:ext cx="376237" cy="544513"/>
          </a:xfrm>
          <a:prstGeom prst="line">
            <a:avLst/>
          </a:prstGeom>
          <a:ln w="190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8" idx="1"/>
          </p:cNvCxnSpPr>
          <p:nvPr/>
        </p:nvCxnSpPr>
        <p:spPr>
          <a:xfrm>
            <a:off x="5214938" y="4094187"/>
            <a:ext cx="866775" cy="198437"/>
          </a:xfrm>
          <a:prstGeom prst="line">
            <a:avLst/>
          </a:prstGeom>
          <a:ln w="190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9" idx="7"/>
          </p:cNvCxnSpPr>
          <p:nvPr/>
        </p:nvCxnSpPr>
        <p:spPr>
          <a:xfrm rot="10800000" flipV="1">
            <a:off x="2990850" y="4094187"/>
            <a:ext cx="723900" cy="269875"/>
          </a:xfrm>
          <a:prstGeom prst="line">
            <a:avLst/>
          </a:prstGeom>
          <a:ln w="190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429000" y="5165749"/>
            <a:ext cx="2071688" cy="10715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dirty="0"/>
              <a:t>Issues for vulnerable populations</a:t>
            </a:r>
          </a:p>
        </p:txBody>
      </p:sp>
      <p:cxnSp>
        <p:nvCxnSpPr>
          <p:cNvPr id="15" name="Straight Connector 14"/>
          <p:cNvCxnSpPr>
            <a:stCxn id="14" idx="0"/>
            <a:endCxn id="4" idx="4"/>
          </p:cNvCxnSpPr>
          <p:nvPr/>
        </p:nvCxnSpPr>
        <p:spPr>
          <a:xfrm rot="5400000" flipH="1" flipV="1">
            <a:off x="4143375" y="4843487"/>
            <a:ext cx="642937" cy="1588"/>
          </a:xfrm>
          <a:prstGeom prst="line">
            <a:avLst/>
          </a:prstGeom>
          <a:ln w="190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animBg="1"/>
      <p:bldP spid="7" grpId="0" animBg="1"/>
      <p:bldP spid="8" grpId="0" animBg="1"/>
      <p:bldP spid="9" grpId="0" animBg="1"/>
      <p:bldP spid="10" grpId="0"/>
      <p:bldP spid="11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Analysis or engagement?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17</a:t>
            </a:fld>
            <a:endParaRPr lang="en-N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66603" y="-474315"/>
            <a:ext cx="4572000" cy="805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44208" y="5013176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 smtClean="0"/>
              <a:t>Source: Harris et al 2007</a:t>
            </a:r>
            <a:endParaRPr lang="en-N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Consequences and causes</a:t>
            </a:r>
            <a:endParaRPr lang="en-NZ" dirty="0"/>
          </a:p>
        </p:txBody>
      </p:sp>
      <p:pic>
        <p:nvPicPr>
          <p:cNvPr id="8" name="Content Placeholder 7" descr="Safe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8678541" cy="492941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18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707886"/>
          </a:xfrm>
        </p:spPr>
        <p:txBody>
          <a:bodyPr/>
          <a:lstStyle/>
          <a:p>
            <a:r>
              <a:rPr lang="en-NZ" dirty="0" smtClean="0"/>
              <a:t>Outcomes achieved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19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This presentation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What is Health Impact Assessment?</a:t>
            </a:r>
          </a:p>
          <a:p>
            <a:r>
              <a:rPr lang="en-NZ" dirty="0" smtClean="0"/>
              <a:t>Background to four HIAs in Auckland</a:t>
            </a:r>
          </a:p>
          <a:p>
            <a:r>
              <a:rPr lang="en-NZ" dirty="0" smtClean="0"/>
              <a:t>Approaches taken</a:t>
            </a:r>
          </a:p>
          <a:p>
            <a:r>
              <a:rPr lang="en-NZ" dirty="0" smtClean="0"/>
              <a:t>Outcomes achieved</a:t>
            </a:r>
          </a:p>
          <a:p>
            <a:r>
              <a:rPr lang="en-NZ" dirty="0" smtClean="0"/>
              <a:t>Drivers of influence</a:t>
            </a:r>
          </a:p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2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Direct effectiveness</a:t>
            </a:r>
            <a:endParaRPr lang="en-NZ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 smtClean="0"/>
              <a:t>Influencing decisions</a:t>
            </a:r>
          </a:p>
          <a:p>
            <a:pPr lvl="1"/>
            <a:r>
              <a:rPr lang="en-NZ" dirty="0" smtClean="0"/>
              <a:t>Forward planning in Manukau and Wiri</a:t>
            </a:r>
          </a:p>
          <a:p>
            <a:pPr lvl="1"/>
            <a:r>
              <a:rPr lang="en-NZ" dirty="0" smtClean="0"/>
              <a:t>Reappraisal of aspects of design (e.g. location of facilities, orientation of housing, mixture of land uses)</a:t>
            </a:r>
          </a:p>
          <a:p>
            <a:r>
              <a:rPr lang="en-NZ" dirty="0" smtClean="0"/>
              <a:t>Local alliance-building</a:t>
            </a:r>
          </a:p>
          <a:p>
            <a:pPr lvl="1"/>
            <a:r>
              <a:rPr lang="en-NZ" dirty="0" smtClean="0"/>
              <a:t>Service planning around new housing areas</a:t>
            </a:r>
            <a:endParaRPr lang="en-NZ" dirty="0"/>
          </a:p>
        </p:txBody>
      </p:sp>
      <p:pic>
        <p:nvPicPr>
          <p:cNvPr id="10" name="Content Placeholder 9" descr="Ronwood Ave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1418"/>
            <a:ext cx="4038600" cy="270352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20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Generalised effectiveness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 smtClean="0"/>
              <a:t>Broader understanding of dimensions of health and wellbeing, and links with urban and transport planning</a:t>
            </a:r>
          </a:p>
          <a:p>
            <a:r>
              <a:rPr lang="en-NZ" dirty="0" smtClean="0"/>
              <a:t>Understanding of equity issues</a:t>
            </a:r>
          </a:p>
          <a:p>
            <a:r>
              <a:rPr lang="en-NZ" dirty="0" smtClean="0"/>
              <a:t>Stakeholder-led recommendations</a:t>
            </a:r>
          </a:p>
          <a:p>
            <a:r>
              <a:rPr lang="en-NZ" dirty="0" smtClean="0"/>
              <a:t>Engagement and support of elected councillors</a:t>
            </a:r>
          </a:p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21</a:t>
            </a:fld>
            <a:endParaRPr lang="en-N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82784"/>
            <a:ext cx="3279651" cy="432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Input of vulnerable groups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 err="1" smtClean="0"/>
              <a:t>Whanau</a:t>
            </a:r>
            <a:r>
              <a:rPr lang="en-NZ" dirty="0" smtClean="0"/>
              <a:t> ora HIA</a:t>
            </a:r>
          </a:p>
          <a:p>
            <a:pPr lvl="1"/>
            <a:r>
              <a:rPr lang="en-NZ" dirty="0" smtClean="0"/>
              <a:t>Dimensions of </a:t>
            </a:r>
            <a:r>
              <a:rPr lang="en-NZ" dirty="0" err="1" smtClean="0"/>
              <a:t>te</a:t>
            </a:r>
            <a:r>
              <a:rPr lang="en-NZ" dirty="0" smtClean="0"/>
              <a:t> </a:t>
            </a:r>
            <a:r>
              <a:rPr lang="en-NZ" dirty="0" err="1" smtClean="0"/>
              <a:t>ao</a:t>
            </a:r>
            <a:r>
              <a:rPr lang="en-NZ" dirty="0" smtClean="0"/>
              <a:t> Maori (cultural identity), </a:t>
            </a:r>
            <a:r>
              <a:rPr lang="en-NZ" dirty="0" err="1" smtClean="0"/>
              <a:t>kaitiakitanga</a:t>
            </a:r>
            <a:r>
              <a:rPr lang="en-NZ" dirty="0" smtClean="0"/>
              <a:t> (guardianship) of environment, </a:t>
            </a:r>
            <a:r>
              <a:rPr lang="en-NZ" dirty="0" err="1" smtClean="0"/>
              <a:t>toiora</a:t>
            </a:r>
            <a:r>
              <a:rPr lang="en-NZ" dirty="0" smtClean="0"/>
              <a:t> (healthy lifestyles), safe places for </a:t>
            </a:r>
            <a:r>
              <a:rPr lang="en-NZ" dirty="0" err="1" smtClean="0"/>
              <a:t>tamariki</a:t>
            </a:r>
            <a:r>
              <a:rPr lang="en-NZ" dirty="0" smtClean="0"/>
              <a:t> (children)</a:t>
            </a:r>
          </a:p>
          <a:p>
            <a:r>
              <a:rPr lang="en-NZ" dirty="0" smtClean="0"/>
              <a:t>Children &amp; young people’s input</a:t>
            </a:r>
          </a:p>
          <a:p>
            <a:pPr lvl="1"/>
            <a:r>
              <a:rPr lang="en-NZ" dirty="0" smtClean="0"/>
              <a:t>Use of city centre and park spaces</a:t>
            </a:r>
          </a:p>
          <a:p>
            <a:pPr lvl="1"/>
            <a:r>
              <a:rPr lang="en-NZ" dirty="0" smtClean="0"/>
              <a:t>Lack of unstructured play spaces</a:t>
            </a:r>
          </a:p>
          <a:p>
            <a:pPr lvl="1"/>
            <a:r>
              <a:rPr lang="en-NZ" dirty="0" smtClean="0"/>
              <a:t>Safety fears</a:t>
            </a:r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22</a:t>
            </a:fld>
            <a:endParaRPr lang="en-N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99603"/>
            <a:ext cx="4038600" cy="282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Limitations of effectiveness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 smtClean="0"/>
              <a:t>Impact of economic environment constrained development in one area</a:t>
            </a:r>
          </a:p>
          <a:p>
            <a:r>
              <a:rPr lang="en-NZ" dirty="0" smtClean="0"/>
              <a:t>Validated some directions of regional land transport strategy</a:t>
            </a:r>
          </a:p>
          <a:p>
            <a:pPr lvl="1"/>
            <a:r>
              <a:rPr lang="en-NZ" dirty="0" smtClean="0"/>
              <a:t>But some more challenging areas not picked up (e.g. whole of journey approaches for the transport disadvantaged)</a:t>
            </a:r>
          </a:p>
          <a:p>
            <a:r>
              <a:rPr lang="en-NZ" dirty="0" smtClean="0"/>
              <a:t>Organisational change </a:t>
            </a:r>
          </a:p>
          <a:p>
            <a:pPr lvl="1"/>
            <a:r>
              <a:rPr lang="en-NZ" dirty="0" smtClean="0"/>
              <a:t>e.g. challenge of local government consolidation and public sector retrenchment</a:t>
            </a:r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23</a:t>
            </a:fld>
            <a:endParaRPr lang="en-NZ"/>
          </a:p>
        </p:txBody>
      </p:sp>
      <p:pic>
        <p:nvPicPr>
          <p:cNvPr id="8" name="Content Placeholder 5" descr="DSCF13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96136" y="476672"/>
            <a:ext cx="2880320" cy="3840426"/>
          </a:xfrm>
          <a:prstGeom prst="rect">
            <a:avLst/>
          </a:prstGeom>
        </p:spPr>
      </p:pic>
      <p:pic>
        <p:nvPicPr>
          <p:cNvPr id="7" name="Content Placeholder 6" descr="A-trader-looks-at-falling-0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3645024"/>
            <a:ext cx="3678560" cy="2207136"/>
          </a:xfrm>
        </p:spPr>
      </p:pic>
      <p:sp>
        <p:nvSpPr>
          <p:cNvPr id="9" name="TextBox 8"/>
          <p:cNvSpPr txBox="1"/>
          <p:nvPr/>
        </p:nvSpPr>
        <p:spPr>
          <a:xfrm>
            <a:off x="6084168" y="594928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 smtClean="0"/>
              <a:t>The Guardian, August 2011</a:t>
            </a:r>
            <a:endParaRPr lang="en-NZ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707886"/>
          </a:xfrm>
        </p:spPr>
        <p:txBody>
          <a:bodyPr/>
          <a:lstStyle/>
          <a:p>
            <a:r>
              <a:rPr lang="en-NZ" dirty="0" smtClean="0"/>
              <a:t>Drivers of influence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24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Key drivers</a:t>
            </a:r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NZ" sz="1800" dirty="0" smtClean="0"/>
              <a:t>Organisational commitment</a:t>
            </a:r>
          </a:p>
          <a:p>
            <a:pPr lvl="1"/>
            <a:r>
              <a:rPr lang="en-NZ" sz="1600" dirty="0" smtClean="0"/>
              <a:t>Active involvement of an advocate for HIA</a:t>
            </a:r>
          </a:p>
          <a:p>
            <a:pPr lvl="0"/>
            <a:r>
              <a:rPr lang="en-NZ" sz="1800" dirty="0" smtClean="0"/>
              <a:t>Published research and evidence base</a:t>
            </a:r>
          </a:p>
          <a:p>
            <a:pPr lvl="0"/>
            <a:r>
              <a:rPr lang="en-NZ" sz="1800" dirty="0" smtClean="0"/>
              <a:t>Early engagement with key staff members </a:t>
            </a:r>
          </a:p>
          <a:p>
            <a:pPr lvl="0"/>
            <a:r>
              <a:rPr lang="en-NZ" sz="1800" dirty="0" smtClean="0"/>
              <a:t>Engagement process </a:t>
            </a:r>
          </a:p>
          <a:p>
            <a:pPr lvl="1"/>
            <a:r>
              <a:rPr lang="en-NZ" sz="1600" dirty="0" smtClean="0"/>
              <a:t>Broad range of sectors, communities and interest groups</a:t>
            </a:r>
          </a:p>
          <a:p>
            <a:pPr lvl="0"/>
            <a:r>
              <a:rPr lang="en-NZ" sz="1800" dirty="0" smtClean="0"/>
              <a:t>Involvement of Māori organisations and communities through whānau ora HIA </a:t>
            </a:r>
          </a:p>
          <a:p>
            <a:pPr lvl="1"/>
            <a:r>
              <a:rPr lang="en-NZ" sz="1600" dirty="0" smtClean="0"/>
              <a:t>A ‘value add’ that other engagement processes lacked.</a:t>
            </a:r>
          </a:p>
          <a:p>
            <a:pPr lvl="0"/>
            <a:r>
              <a:rPr lang="en-NZ" sz="1800" dirty="0" smtClean="0"/>
              <a:t>Fostering internal HIA capacity</a:t>
            </a:r>
          </a:p>
          <a:p>
            <a:pPr lvl="1"/>
            <a:r>
              <a:rPr lang="en-NZ" sz="1600" dirty="0" smtClean="0"/>
              <a:t>Shift from external consultant/researcher led to internally driven</a:t>
            </a:r>
          </a:p>
          <a:p>
            <a:pPr lvl="0"/>
            <a:r>
              <a:rPr lang="en-NZ" sz="1800" dirty="0" smtClean="0"/>
              <a:t>Determination that engagement would be driven as much by developing directions forward as it was in identifying impacts</a:t>
            </a:r>
          </a:p>
          <a:p>
            <a:pPr lvl="1"/>
            <a:r>
              <a:rPr lang="en-NZ" sz="1600" dirty="0" smtClean="0"/>
              <a:t>Tangible future focus </a:t>
            </a:r>
          </a:p>
          <a:p>
            <a:pPr lvl="1"/>
            <a:r>
              <a:rPr lang="en-NZ" sz="1600" dirty="0" smtClean="0"/>
              <a:t>Allowed validation of recommendations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25</a:t>
            </a:fld>
            <a:endParaRPr lang="en-NZ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5105400" y="1341438"/>
            <a:ext cx="4038600" cy="452596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NZ" dirty="0" smtClean="0"/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Acknowledgements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err="1" smtClean="0"/>
              <a:t>Hapai</a:t>
            </a:r>
            <a:r>
              <a:rPr lang="en-NZ" dirty="0" smtClean="0"/>
              <a:t> </a:t>
            </a:r>
            <a:r>
              <a:rPr lang="en-NZ" dirty="0" err="1" smtClean="0"/>
              <a:t>te</a:t>
            </a:r>
            <a:r>
              <a:rPr lang="en-NZ" dirty="0" smtClean="0"/>
              <a:t> </a:t>
            </a:r>
            <a:r>
              <a:rPr lang="en-NZ" dirty="0" err="1" smtClean="0"/>
              <a:t>Hauora</a:t>
            </a:r>
            <a:r>
              <a:rPr lang="en-NZ" dirty="0" smtClean="0"/>
              <a:t> </a:t>
            </a:r>
            <a:r>
              <a:rPr lang="en-NZ" dirty="0" err="1" smtClean="0"/>
              <a:t>Tapui</a:t>
            </a:r>
            <a:r>
              <a:rPr lang="en-NZ" dirty="0" smtClean="0"/>
              <a:t> Ltd</a:t>
            </a:r>
          </a:p>
          <a:p>
            <a:r>
              <a:rPr lang="en-NZ" dirty="0" smtClean="0"/>
              <a:t>Ministry of Health HIA Support Unit</a:t>
            </a:r>
          </a:p>
          <a:p>
            <a:r>
              <a:rPr lang="en-NZ" dirty="0" smtClean="0"/>
              <a:t>Auckland Regional Public Health Service</a:t>
            </a:r>
          </a:p>
          <a:p>
            <a:r>
              <a:rPr lang="en-NZ" dirty="0" smtClean="0"/>
              <a:t>Auckland Regional Council</a:t>
            </a:r>
          </a:p>
          <a:p>
            <a:r>
              <a:rPr lang="en-NZ" dirty="0" smtClean="0"/>
              <a:t>Manukau City Council</a:t>
            </a:r>
          </a:p>
          <a:p>
            <a:r>
              <a:rPr lang="en-NZ" dirty="0" smtClean="0"/>
              <a:t>Papakura District Council</a:t>
            </a:r>
          </a:p>
          <a:p>
            <a:r>
              <a:rPr lang="en-NZ" dirty="0" smtClean="0"/>
              <a:t>Counties Manukau District Health Board</a:t>
            </a:r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pPr>
              <a:buNone/>
            </a:pPr>
            <a:r>
              <a:rPr lang="en-NZ" dirty="0" smtClean="0"/>
              <a:t>Contact: Adrian Field, Synergia</a:t>
            </a:r>
          </a:p>
          <a:p>
            <a:pPr>
              <a:buNone/>
            </a:pPr>
            <a:r>
              <a:rPr lang="en-NZ" dirty="0" smtClean="0">
                <a:hlinkClick r:id="rId2"/>
              </a:rPr>
              <a:t>adrian.field@synergia.co.nz</a:t>
            </a:r>
            <a:r>
              <a:rPr lang="en-NZ" dirty="0" smtClean="0"/>
              <a:t> </a:t>
            </a:r>
          </a:p>
          <a:p>
            <a:pPr>
              <a:buNone/>
            </a:pPr>
            <a:r>
              <a:rPr lang="en-NZ" dirty="0" err="1" smtClean="0"/>
              <a:t>tel</a:t>
            </a:r>
            <a:r>
              <a:rPr lang="en-NZ" dirty="0" smtClean="0"/>
              <a:t> +64 21 529 805</a:t>
            </a:r>
          </a:p>
          <a:p>
            <a:pPr>
              <a:buNone/>
            </a:pP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26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23439"/>
          </a:xfrm>
        </p:spPr>
        <p:txBody>
          <a:bodyPr/>
          <a:lstStyle/>
          <a:p>
            <a:r>
              <a:rPr lang="en-NZ" dirty="0" smtClean="0"/>
              <a:t>What is health impact assessment?</a:t>
            </a:r>
            <a:endParaRPr lang="en-N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3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What is a Health Impact Assessment (HIA)?</a:t>
            </a:r>
          </a:p>
        </p:txBody>
      </p:sp>
      <p:sp>
        <p:nvSpPr>
          <p:cNvPr id="5123" name="Rectangle 7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en-NZ" sz="2000" dirty="0" smtClean="0"/>
              <a:t>Comprehensive review of the potential health effects of a policy, plan, programme or project</a:t>
            </a:r>
          </a:p>
          <a:p>
            <a:r>
              <a:rPr lang="en-NZ" sz="2000" dirty="0" smtClean="0"/>
              <a:t>Analysis of evidence, data, and engagement with experts and decision-makers from multiple sectors</a:t>
            </a:r>
          </a:p>
          <a:p>
            <a:r>
              <a:rPr lang="en-NZ" sz="2000" dirty="0" smtClean="0"/>
              <a:t>Includes a focus on the distribution –  the different populations affected</a:t>
            </a:r>
          </a:p>
          <a:p>
            <a:r>
              <a:rPr lang="en-NZ" sz="2000" dirty="0" smtClean="0"/>
              <a:t>Focus on health </a:t>
            </a:r>
            <a:r>
              <a:rPr lang="en-NZ" sz="2000" u="sng" dirty="0" smtClean="0"/>
              <a:t>and</a:t>
            </a:r>
            <a:r>
              <a:rPr lang="en-NZ" sz="2000" dirty="0" smtClean="0"/>
              <a:t> wellbeing</a:t>
            </a:r>
          </a:p>
          <a:p>
            <a:r>
              <a:rPr lang="en-NZ" sz="2000" dirty="0" smtClean="0"/>
              <a:t>Also, identifies options/recommendations to</a:t>
            </a:r>
          </a:p>
          <a:p>
            <a:pPr lvl="1"/>
            <a:r>
              <a:rPr lang="en-NZ" sz="1800" dirty="0" smtClean="0"/>
              <a:t>Enhance positive impacts</a:t>
            </a:r>
          </a:p>
          <a:p>
            <a:pPr lvl="1"/>
            <a:r>
              <a:rPr lang="en-NZ" sz="1800" dirty="0" smtClean="0"/>
              <a:t>Reduce/eliminate negative impacts</a:t>
            </a:r>
          </a:p>
          <a:p>
            <a:pPr lvl="1"/>
            <a:r>
              <a:rPr lang="en-NZ" sz="1800" dirty="0" smtClean="0"/>
              <a:t>Inform and support policy development and implementation</a:t>
            </a:r>
          </a:p>
          <a:p>
            <a:r>
              <a:rPr lang="en-NZ" sz="2000" dirty="0" smtClean="0"/>
              <a:t>Influence and change for positive health outcomes</a:t>
            </a:r>
          </a:p>
          <a:p>
            <a:r>
              <a:rPr lang="en-NZ" sz="2000" dirty="0" smtClean="0"/>
              <a:t>Build long-term monitoring frameworks</a:t>
            </a:r>
          </a:p>
          <a:p>
            <a:endParaRPr lang="en-NZ" sz="2000" dirty="0" smtClean="0"/>
          </a:p>
        </p:txBody>
      </p:sp>
      <p:sp>
        <p:nvSpPr>
          <p:cNvPr id="5124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95288" y="6237288"/>
            <a:ext cx="10080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12"/>
          <p:cNvSpPr/>
          <p:nvPr/>
        </p:nvSpPr>
        <p:spPr>
          <a:xfrm>
            <a:off x="2195513" y="1412875"/>
            <a:ext cx="5143500" cy="50006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7171" name="Rectangle 1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NZ" smtClean="0"/>
              <a:t>Steps in HIA</a:t>
            </a:r>
          </a:p>
        </p:txBody>
      </p:sp>
      <p:sp>
        <p:nvSpPr>
          <p:cNvPr id="5" name="Chevron 4"/>
          <p:cNvSpPr/>
          <p:nvPr/>
        </p:nvSpPr>
        <p:spPr>
          <a:xfrm>
            <a:off x="1924050" y="2708275"/>
            <a:ext cx="2143125" cy="1657350"/>
          </a:xfrm>
          <a:prstGeom prst="chevron">
            <a:avLst>
              <a:gd name="adj" fmla="val 23749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Scoping &amp; Profiling</a:t>
            </a:r>
          </a:p>
        </p:txBody>
      </p:sp>
      <p:sp>
        <p:nvSpPr>
          <p:cNvPr id="6" name="Chevron 5"/>
          <p:cNvSpPr/>
          <p:nvPr/>
        </p:nvSpPr>
        <p:spPr>
          <a:xfrm>
            <a:off x="3708400" y="2349500"/>
            <a:ext cx="2800350" cy="2374900"/>
          </a:xfrm>
          <a:prstGeom prst="chevron">
            <a:avLst>
              <a:gd name="adj" fmla="val 23749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Appraisal &amp; Reporting</a:t>
            </a:r>
          </a:p>
        </p:txBody>
      </p:sp>
      <p:sp>
        <p:nvSpPr>
          <p:cNvPr id="7" name="Chevron 6"/>
          <p:cNvSpPr/>
          <p:nvPr/>
        </p:nvSpPr>
        <p:spPr>
          <a:xfrm>
            <a:off x="6443663" y="2924175"/>
            <a:ext cx="2141537" cy="1152525"/>
          </a:xfrm>
          <a:prstGeom prst="chevron">
            <a:avLst>
              <a:gd name="adj" fmla="val 23749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Evaluation &amp; Monitoring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3563938" y="1052513"/>
            <a:ext cx="18923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  <a:cs typeface="Arial" pitchFamily="34" charset="0"/>
              </a:rPr>
              <a:t>Local perspectives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092325" y="5013325"/>
            <a:ext cx="5143500" cy="50006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15" name="Rectangle 14"/>
          <p:cNvSpPr/>
          <p:nvPr/>
        </p:nvSpPr>
        <p:spPr>
          <a:xfrm>
            <a:off x="3563938" y="5516563"/>
            <a:ext cx="20304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  <a:cs typeface="Arial" pitchFamily="34" charset="0"/>
              </a:rPr>
              <a:t>Literature/evidence</a:t>
            </a:r>
          </a:p>
        </p:txBody>
      </p:sp>
      <p:sp>
        <p:nvSpPr>
          <p:cNvPr id="7178" name="Rectangle 1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95288" y="6237288"/>
            <a:ext cx="10080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12" name="Chevron 11"/>
          <p:cNvSpPr/>
          <p:nvPr/>
        </p:nvSpPr>
        <p:spPr>
          <a:xfrm>
            <a:off x="395288" y="3141663"/>
            <a:ext cx="1728787" cy="863600"/>
          </a:xfrm>
          <a:prstGeom prst="chevron">
            <a:avLst>
              <a:gd name="adj" fmla="val 23749"/>
            </a:avLst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Screening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NZ" smtClean="0"/>
              <a:t>Determinants of health</a:t>
            </a:r>
          </a:p>
        </p:txBody>
      </p:sp>
      <p:pic>
        <p:nvPicPr>
          <p:cNvPr id="9219" name="Content Placeholder 3" descr="Dahlgren &amp; Whitehea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1495425"/>
            <a:ext cx="8229600" cy="4476750"/>
          </a:xfrm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4067175" y="6021388"/>
            <a:ext cx="4143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NZ" sz="1200">
                <a:latin typeface="Calibri" pitchFamily="34" charset="0"/>
              </a:rPr>
              <a:t>Source: Dahlgren and Whitehead 1991</a:t>
            </a:r>
          </a:p>
        </p:txBody>
      </p:sp>
      <p:sp>
        <p:nvSpPr>
          <p:cNvPr id="9221" name="Rectangl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5288" y="6237288"/>
            <a:ext cx="10080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707886"/>
          </a:xfrm>
        </p:spPr>
        <p:txBody>
          <a:bodyPr/>
          <a:lstStyle/>
          <a:p>
            <a:r>
              <a:rPr lang="en-NZ" dirty="0" smtClean="0"/>
              <a:t>Background to Auckland HIAs</a:t>
            </a:r>
            <a:endParaRPr lang="en-N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7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Auckland region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 smtClean="0"/>
              <a:t>Four HIAs undertaken by Synergia and partners in the region </a:t>
            </a:r>
            <a:br>
              <a:rPr lang="en-NZ" dirty="0" smtClean="0"/>
            </a:br>
            <a:r>
              <a:rPr lang="en-NZ" dirty="0" smtClean="0"/>
              <a:t>2007-2010</a:t>
            </a:r>
          </a:p>
          <a:p>
            <a:r>
              <a:rPr lang="en-NZ" dirty="0" smtClean="0"/>
              <a:t>Housing development in Papakura</a:t>
            </a:r>
          </a:p>
          <a:p>
            <a:r>
              <a:rPr lang="en-NZ" dirty="0" smtClean="0"/>
              <a:t>Long-term spatial plan for Manukau City Centre</a:t>
            </a:r>
          </a:p>
          <a:p>
            <a:r>
              <a:rPr lang="en-NZ" dirty="0" smtClean="0"/>
              <a:t>Spatial plan for Wiri adjoining suburb to Manukau</a:t>
            </a:r>
          </a:p>
          <a:p>
            <a:r>
              <a:rPr lang="en-NZ" dirty="0" smtClean="0"/>
              <a:t>Auckland Regional Transport Strategy (region-wide)</a:t>
            </a:r>
          </a:p>
          <a:p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2229-BD15-437F-B11C-6A845A2332CB}" type="slidenum">
              <a:rPr lang="en-NZ" smtClean="0"/>
              <a:pPr/>
              <a:t>8</a:t>
            </a:fld>
            <a:endParaRPr lang="en-N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5671" y="1600200"/>
            <a:ext cx="38236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7092280" y="4437112"/>
            <a:ext cx="640656" cy="64407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9" name="TextBox 8"/>
          <p:cNvSpPr txBox="1"/>
          <p:nvPr/>
        </p:nvSpPr>
        <p:spPr>
          <a:xfrm>
            <a:off x="6232748" y="3438128"/>
            <a:ext cx="17236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NZ" sz="1400" dirty="0" smtClean="0">
                <a:solidFill>
                  <a:schemeClr val="bg1"/>
                </a:solidFill>
                <a:latin typeface="+mn-lt"/>
              </a:rPr>
              <a:t>Central Auckland</a:t>
            </a:r>
            <a:endParaRPr lang="en-NZ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1311" y="4009628"/>
            <a:ext cx="12144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NZ" sz="1400" dirty="0" smtClean="0">
                <a:solidFill>
                  <a:schemeClr val="bg1"/>
                </a:solidFill>
                <a:latin typeface="+mn-lt"/>
              </a:rPr>
              <a:t>Manukau</a:t>
            </a:r>
            <a:endParaRPr lang="en-NZ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280" y="4581128"/>
            <a:ext cx="114071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NZ" sz="1400" dirty="0" smtClean="0">
                <a:solidFill>
                  <a:schemeClr val="bg1"/>
                </a:solidFill>
                <a:latin typeface="+mn-lt"/>
              </a:rPr>
              <a:t>Papakura</a:t>
            </a:r>
            <a:endParaRPr lang="en-NZ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19452" y="3265041"/>
            <a:ext cx="1064716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NZ" sz="1400" dirty="0" smtClean="0">
                <a:solidFill>
                  <a:schemeClr val="bg1"/>
                </a:solidFill>
                <a:latin typeface="+mn-lt"/>
              </a:rPr>
              <a:t>Waitakere</a:t>
            </a:r>
            <a:endParaRPr lang="en-NZ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228184" y="3789040"/>
            <a:ext cx="720080" cy="71608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14" name="TextBox 13"/>
          <p:cNvSpPr txBox="1"/>
          <p:nvPr/>
        </p:nvSpPr>
        <p:spPr>
          <a:xfrm>
            <a:off x="6156176" y="3068960"/>
            <a:ext cx="1068710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NZ" sz="1400" dirty="0">
                <a:solidFill>
                  <a:schemeClr val="bg1"/>
                </a:solidFill>
                <a:latin typeface="+mn-lt"/>
              </a:rPr>
              <a:t>North </a:t>
            </a:r>
            <a:r>
              <a:rPr lang="en-NZ" sz="1400" dirty="0" smtClean="0">
                <a:solidFill>
                  <a:schemeClr val="bg1"/>
                </a:solidFill>
                <a:latin typeface="+mn-lt"/>
              </a:rPr>
              <a:t>Shore</a:t>
            </a:r>
            <a:endParaRPr lang="en-NZ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6096" y="2568897"/>
            <a:ext cx="100297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NZ" sz="1400" dirty="0" smtClean="0">
                <a:solidFill>
                  <a:schemeClr val="bg1"/>
                </a:solidFill>
                <a:latin typeface="+mn-lt"/>
              </a:rPr>
              <a:t>Rodney</a:t>
            </a:r>
            <a:endParaRPr lang="en-NZ" sz="1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18641"/>
            <a:ext cx="8229600" cy="1077218"/>
          </a:xfrm>
        </p:spPr>
        <p:txBody>
          <a:bodyPr/>
          <a:lstStyle/>
          <a:p>
            <a:pPr>
              <a:defRPr/>
            </a:pPr>
            <a:r>
              <a:rPr lang="en-NZ" dirty="0" smtClean="0"/>
              <a:t>Papakura McLennan </a:t>
            </a:r>
            <a:br>
              <a:rPr lang="en-NZ" dirty="0" smtClean="0"/>
            </a:br>
            <a:r>
              <a:rPr lang="en-NZ" dirty="0" smtClean="0"/>
              <a:t>Housing Development </a:t>
            </a:r>
            <a:endParaRPr lang="en-NZ" dirty="0"/>
          </a:p>
        </p:txBody>
      </p:sp>
      <p:pic>
        <p:nvPicPr>
          <p:cNvPr id="4608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3968" y="404664"/>
            <a:ext cx="2570187" cy="3131454"/>
          </a:xfrm>
          <a:noFill/>
        </p:spPr>
      </p:pic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>
          <a:xfrm>
            <a:off x="457200" y="1927373"/>
            <a:ext cx="4038600" cy="4525963"/>
          </a:xfrm>
        </p:spPr>
        <p:txBody>
          <a:bodyPr/>
          <a:lstStyle/>
          <a:p>
            <a:pPr>
              <a:defRPr/>
            </a:pPr>
            <a:r>
              <a:rPr lang="en-NZ" dirty="0" smtClean="0"/>
              <a:t>450 dwellings intended to be developed </a:t>
            </a:r>
          </a:p>
          <a:p>
            <a:pPr>
              <a:defRPr/>
            </a:pPr>
            <a:r>
              <a:rPr lang="en-NZ" dirty="0" smtClean="0"/>
              <a:t>McConnell Property, in partnership with Housing NZ and Papakura District Council</a:t>
            </a:r>
          </a:p>
          <a:p>
            <a:pPr>
              <a:defRPr/>
            </a:pPr>
            <a:r>
              <a:rPr lang="en-NZ" dirty="0" smtClean="0"/>
              <a:t>Slow traffic principles, access to open space</a:t>
            </a:r>
          </a:p>
          <a:p>
            <a:pPr>
              <a:defRPr/>
            </a:pPr>
            <a:r>
              <a:rPr lang="en-NZ" dirty="0" smtClean="0"/>
              <a:t>Mixed tenure housing, with ‘pepper potting’ of HNZC</a:t>
            </a:r>
          </a:p>
          <a:p>
            <a:pPr>
              <a:defRPr/>
            </a:pPr>
            <a:r>
              <a:rPr lang="en-NZ" dirty="0" smtClean="0"/>
              <a:t>HIA conducted over 2007-08</a:t>
            </a:r>
          </a:p>
          <a:p>
            <a:pPr>
              <a:defRPr/>
            </a:pPr>
            <a:r>
              <a:rPr lang="en-NZ" dirty="0" smtClean="0">
                <a:solidFill>
                  <a:schemeClr val="accent2">
                    <a:lumMod val="75000"/>
                  </a:schemeClr>
                </a:solidFill>
              </a:rPr>
              <a:t>Community cohesion, service access, walkability</a:t>
            </a:r>
          </a:p>
          <a:p>
            <a:endParaRPr lang="en-NZ" dirty="0"/>
          </a:p>
        </p:txBody>
      </p:sp>
      <p:sp>
        <p:nvSpPr>
          <p:cNvPr id="20" name="Oval 19"/>
          <p:cNvSpPr/>
          <p:nvPr/>
        </p:nvSpPr>
        <p:spPr>
          <a:xfrm>
            <a:off x="5652120" y="1268760"/>
            <a:ext cx="576064" cy="57207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pic>
        <p:nvPicPr>
          <p:cNvPr id="21" name="Content Placeholder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38116" y="2680692"/>
            <a:ext cx="2948684" cy="3268588"/>
          </a:xfrm>
          <a:prstGeom prst="rect">
            <a:avLst/>
          </a:prstGeom>
          <a:noFill/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6111871"/>
            <a:ext cx="1928242" cy="52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 descr="CMDHB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6227902"/>
            <a:ext cx="1711850" cy="47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  <p:bldP spid="20" grpId="0" animBg="1"/>
    </p:bldLst>
  </p:timing>
</p:sld>
</file>

<file path=ppt/theme/theme1.xml><?xml version="1.0" encoding="utf-8"?>
<a:theme xmlns:a="http://schemas.openxmlformats.org/drawingml/2006/main" name="Synergia temp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Synergia template1</Template>
  <TotalTime>533</TotalTime>
  <Words>929</Words>
  <Application>Microsoft Office PowerPoint</Application>
  <PresentationFormat>On-screen Show (4:3)</PresentationFormat>
  <Paragraphs>207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Verdana</vt:lpstr>
      <vt:lpstr>Synergia template1</vt:lpstr>
      <vt:lpstr>Influencing decision-making in health and wellbeing</vt:lpstr>
      <vt:lpstr>This presentation</vt:lpstr>
      <vt:lpstr>What is health impact assessment?</vt:lpstr>
      <vt:lpstr>What is a Health Impact Assessment (HIA)?</vt:lpstr>
      <vt:lpstr>Steps in HIA</vt:lpstr>
      <vt:lpstr>Determinants of health</vt:lpstr>
      <vt:lpstr>Background to Auckland HIAs</vt:lpstr>
      <vt:lpstr>Auckland region</vt:lpstr>
      <vt:lpstr>Papakura McLennan  Housing Development </vt:lpstr>
      <vt:lpstr>Auckland Regional Land Transport Strategy</vt:lpstr>
      <vt:lpstr>Manukau Built Form &amp; Spatial Structure Plan</vt:lpstr>
      <vt:lpstr>Wiri Spatial Structure Plan</vt:lpstr>
      <vt:lpstr>Slide 13</vt:lpstr>
      <vt:lpstr>Approaches</vt:lpstr>
      <vt:lpstr>Common approaches</vt:lpstr>
      <vt:lpstr>Exploring impacts and enablers</vt:lpstr>
      <vt:lpstr>Analysis or engagement?</vt:lpstr>
      <vt:lpstr>Consequences and causes</vt:lpstr>
      <vt:lpstr>Outcomes achieved</vt:lpstr>
      <vt:lpstr>Direct effectiveness</vt:lpstr>
      <vt:lpstr>Generalised effectiveness</vt:lpstr>
      <vt:lpstr>Input of vulnerable groups</vt:lpstr>
      <vt:lpstr>Limitations of effectiveness</vt:lpstr>
      <vt:lpstr>Drivers of influence</vt:lpstr>
      <vt:lpstr>Key drivers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Influencing decision-making in health and wellbeing</dc:title>
  <dc:creator>Adrian Field</dc:creator>
  <cp:lastModifiedBy>Adrian Field</cp:lastModifiedBy>
  <cp:revision>59</cp:revision>
  <dcterms:created xsi:type="dcterms:W3CDTF">2011-08-20T07:40:44Z</dcterms:created>
  <dcterms:modified xsi:type="dcterms:W3CDTF">2011-08-26T04:55:37Z</dcterms:modified>
</cp:coreProperties>
</file>